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" panose="020B0606020202050201" pitchFamily="34" charset="77"/>
      <p:regular r:id="rId12"/>
    </p:embeddedFont>
    <p:embeddedFont>
      <p:font typeface="Bebas Neue Bold" panose="020B0606020202050201" pitchFamily="34" charset="7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50" autoAdjust="0"/>
  </p:normalViewPr>
  <p:slideViewPr>
    <p:cSldViewPr>
      <p:cViewPr varScale="1">
        <p:scale>
          <a:sx n="80" d="100"/>
          <a:sy n="80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0" Type="http://schemas.openxmlformats.org/officeDocument/2006/relationships/image" Target="../media/image35.sv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42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2914" y="1052590"/>
            <a:ext cx="12835113" cy="6786678"/>
            <a:chOff x="0" y="0"/>
            <a:chExt cx="6358953" cy="3362352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6336093" cy="3334412"/>
            </a:xfrm>
            <a:custGeom>
              <a:avLst/>
              <a:gdLst/>
              <a:ahLst/>
              <a:cxnLst/>
              <a:rect l="l" t="t" r="r" b="b"/>
              <a:pathLst>
                <a:path w="6336093" h="3334412">
                  <a:moveTo>
                    <a:pt x="6336093" y="3334412"/>
                  </a:moveTo>
                  <a:lnTo>
                    <a:pt x="0" y="3326792"/>
                  </a:lnTo>
                  <a:lnTo>
                    <a:pt x="0" y="1169688"/>
                  </a:lnTo>
                  <a:lnTo>
                    <a:pt x="17780" y="19050"/>
                  </a:lnTo>
                  <a:lnTo>
                    <a:pt x="3157622" y="0"/>
                  </a:lnTo>
                  <a:lnTo>
                    <a:pt x="6317043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6365303" cy="3361082"/>
            </a:xfrm>
            <a:custGeom>
              <a:avLst/>
              <a:gdLst/>
              <a:ahLst/>
              <a:cxnLst/>
              <a:rect l="l" t="t" r="r" b="b"/>
              <a:pathLst>
                <a:path w="6365303" h="3361082">
                  <a:moveTo>
                    <a:pt x="6331013" y="21590"/>
                  </a:moveTo>
                  <a:cubicBezTo>
                    <a:pt x="6332283" y="34290"/>
                    <a:pt x="6332283" y="44450"/>
                    <a:pt x="6333553" y="54610"/>
                  </a:cubicBezTo>
                  <a:cubicBezTo>
                    <a:pt x="6336093" y="114397"/>
                    <a:pt x="6337363" y="186886"/>
                    <a:pt x="6339903" y="256786"/>
                  </a:cubicBezTo>
                  <a:cubicBezTo>
                    <a:pt x="6339903" y="357753"/>
                    <a:pt x="6352603" y="2348610"/>
                    <a:pt x="6358953" y="2449577"/>
                  </a:cubicBezTo>
                  <a:cubicBezTo>
                    <a:pt x="6365303" y="2602322"/>
                    <a:pt x="6361493" y="2757655"/>
                    <a:pt x="6361493" y="2910399"/>
                  </a:cubicBezTo>
                  <a:cubicBezTo>
                    <a:pt x="6361493" y="3045022"/>
                    <a:pt x="6362763" y="3169289"/>
                    <a:pt x="6364033" y="3300122"/>
                  </a:cubicBezTo>
                  <a:cubicBezTo>
                    <a:pt x="6364033" y="3321712"/>
                    <a:pt x="6364033" y="3335682"/>
                    <a:pt x="6364033" y="3359812"/>
                  </a:cubicBezTo>
                  <a:cubicBezTo>
                    <a:pt x="6341173" y="3359812"/>
                    <a:pt x="6320853" y="3361082"/>
                    <a:pt x="6285448" y="3359812"/>
                  </a:cubicBezTo>
                  <a:cubicBezTo>
                    <a:pt x="5963154" y="3354732"/>
                    <a:pt x="5635902" y="3361082"/>
                    <a:pt x="5313608" y="3356002"/>
                  </a:cubicBezTo>
                  <a:cubicBezTo>
                    <a:pt x="5120231" y="3352192"/>
                    <a:pt x="4931813" y="3354732"/>
                    <a:pt x="4738437" y="3352192"/>
                  </a:cubicBezTo>
                  <a:cubicBezTo>
                    <a:pt x="4649186" y="3350922"/>
                    <a:pt x="4559936" y="3349652"/>
                    <a:pt x="4470685" y="3348382"/>
                  </a:cubicBezTo>
                  <a:cubicBezTo>
                    <a:pt x="4416143" y="3348382"/>
                    <a:pt x="4366559" y="3349652"/>
                    <a:pt x="4312017" y="3349652"/>
                  </a:cubicBezTo>
                  <a:cubicBezTo>
                    <a:pt x="4173183" y="3348382"/>
                    <a:pt x="3791388" y="3349652"/>
                    <a:pt x="3652554" y="3348382"/>
                  </a:cubicBezTo>
                  <a:cubicBezTo>
                    <a:pt x="3553387" y="3347112"/>
                    <a:pt x="1570039" y="3356002"/>
                    <a:pt x="1470872" y="3354732"/>
                  </a:cubicBezTo>
                  <a:cubicBezTo>
                    <a:pt x="1446080" y="3354732"/>
                    <a:pt x="1416329" y="3356002"/>
                    <a:pt x="1391538" y="3356002"/>
                  </a:cubicBezTo>
                  <a:cubicBezTo>
                    <a:pt x="1332037" y="3356002"/>
                    <a:pt x="1277495" y="3357272"/>
                    <a:pt x="1217995" y="3357272"/>
                  </a:cubicBezTo>
                  <a:cubicBezTo>
                    <a:pt x="1069244" y="3357272"/>
                    <a:pt x="925451" y="3356002"/>
                    <a:pt x="776700" y="3354732"/>
                  </a:cubicBezTo>
                  <a:cubicBezTo>
                    <a:pt x="687449" y="3353462"/>
                    <a:pt x="598199" y="3352192"/>
                    <a:pt x="513906" y="3350922"/>
                  </a:cubicBezTo>
                  <a:cubicBezTo>
                    <a:pt x="355238" y="3349652"/>
                    <a:pt x="196571" y="3348382"/>
                    <a:pt x="48260" y="3348382"/>
                  </a:cubicBezTo>
                  <a:cubicBezTo>
                    <a:pt x="38100" y="3348382"/>
                    <a:pt x="29210" y="3348382"/>
                    <a:pt x="19050" y="3347112"/>
                  </a:cubicBezTo>
                  <a:cubicBezTo>
                    <a:pt x="10160" y="3345842"/>
                    <a:pt x="5080" y="3339492"/>
                    <a:pt x="7620" y="3330602"/>
                  </a:cubicBezTo>
                  <a:cubicBezTo>
                    <a:pt x="16510" y="3298733"/>
                    <a:pt x="12700" y="3234011"/>
                    <a:pt x="11430" y="3166700"/>
                  </a:cubicBezTo>
                  <a:cubicBezTo>
                    <a:pt x="10160" y="3029489"/>
                    <a:pt x="6350" y="2894866"/>
                    <a:pt x="7620" y="2757655"/>
                  </a:cubicBezTo>
                  <a:cubicBezTo>
                    <a:pt x="5080" y="2586788"/>
                    <a:pt x="0" y="471664"/>
                    <a:pt x="7620" y="298208"/>
                  </a:cubicBezTo>
                  <a:cubicBezTo>
                    <a:pt x="8890" y="264553"/>
                    <a:pt x="7620" y="228308"/>
                    <a:pt x="8890" y="194653"/>
                  </a:cubicBezTo>
                  <a:cubicBezTo>
                    <a:pt x="10160" y="140286"/>
                    <a:pt x="12700" y="807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2611" y="30480"/>
                    <a:pt x="151945" y="29210"/>
                  </a:cubicBezTo>
                  <a:cubicBezTo>
                    <a:pt x="285821" y="25400"/>
                    <a:pt x="419697" y="22860"/>
                    <a:pt x="558532" y="20320"/>
                  </a:cubicBezTo>
                  <a:cubicBezTo>
                    <a:pt x="652741" y="17780"/>
                    <a:pt x="746950" y="16510"/>
                    <a:pt x="836200" y="13970"/>
                  </a:cubicBezTo>
                  <a:cubicBezTo>
                    <a:pt x="925451" y="11430"/>
                    <a:pt x="1019660" y="8890"/>
                    <a:pt x="1108911" y="8890"/>
                  </a:cubicBezTo>
                  <a:cubicBezTo>
                    <a:pt x="1208078" y="7620"/>
                    <a:pt x="1307245" y="10160"/>
                    <a:pt x="1406413" y="8890"/>
                  </a:cubicBezTo>
                  <a:cubicBezTo>
                    <a:pt x="1530372" y="8890"/>
                    <a:pt x="3776513" y="6350"/>
                    <a:pt x="3900473" y="5080"/>
                  </a:cubicBezTo>
                  <a:cubicBezTo>
                    <a:pt x="4019473" y="3810"/>
                    <a:pt x="4138474" y="2540"/>
                    <a:pt x="4262433" y="2540"/>
                  </a:cubicBezTo>
                  <a:cubicBezTo>
                    <a:pt x="4465727" y="1270"/>
                    <a:pt x="4664062" y="0"/>
                    <a:pt x="4867355" y="0"/>
                  </a:cubicBezTo>
                  <a:cubicBezTo>
                    <a:pt x="4951647" y="0"/>
                    <a:pt x="5040898" y="2540"/>
                    <a:pt x="5125190" y="2540"/>
                  </a:cubicBezTo>
                  <a:cubicBezTo>
                    <a:pt x="5358233" y="3810"/>
                    <a:pt x="5596235" y="5080"/>
                    <a:pt x="5829278" y="7620"/>
                  </a:cubicBezTo>
                  <a:cubicBezTo>
                    <a:pt x="5953238" y="8890"/>
                    <a:pt x="6077197" y="12700"/>
                    <a:pt x="6201156" y="16510"/>
                  </a:cubicBezTo>
                  <a:cubicBezTo>
                    <a:pt x="6230906" y="16510"/>
                    <a:pt x="6260656" y="16510"/>
                    <a:pt x="6285448" y="16510"/>
                  </a:cubicBezTo>
                  <a:cubicBezTo>
                    <a:pt x="6311963" y="17780"/>
                    <a:pt x="6320853" y="20320"/>
                    <a:pt x="6331013" y="21590"/>
                  </a:cubicBezTo>
                  <a:close/>
                  <a:moveTo>
                    <a:pt x="6341173" y="3343302"/>
                  </a:moveTo>
                  <a:cubicBezTo>
                    <a:pt x="6342443" y="3326792"/>
                    <a:pt x="6343713" y="3314092"/>
                    <a:pt x="6343713" y="3301392"/>
                  </a:cubicBezTo>
                  <a:cubicBezTo>
                    <a:pt x="6342443" y="3156344"/>
                    <a:pt x="6341173" y="3019133"/>
                    <a:pt x="6341173" y="2871566"/>
                  </a:cubicBezTo>
                  <a:cubicBezTo>
                    <a:pt x="6341173" y="2804255"/>
                    <a:pt x="6343713" y="2736944"/>
                    <a:pt x="6342443" y="2669633"/>
                  </a:cubicBezTo>
                  <a:cubicBezTo>
                    <a:pt x="6342443" y="2607499"/>
                    <a:pt x="6341173" y="2542777"/>
                    <a:pt x="6339903" y="2480644"/>
                  </a:cubicBezTo>
                  <a:cubicBezTo>
                    <a:pt x="6334823" y="2384855"/>
                    <a:pt x="6323393" y="401764"/>
                    <a:pt x="6323393" y="305975"/>
                  </a:cubicBezTo>
                  <a:cubicBezTo>
                    <a:pt x="6320853" y="225719"/>
                    <a:pt x="6318313" y="142875"/>
                    <a:pt x="6315773" y="63500"/>
                  </a:cubicBezTo>
                  <a:cubicBezTo>
                    <a:pt x="6314503" y="44450"/>
                    <a:pt x="6313233" y="43180"/>
                    <a:pt x="6270573" y="41910"/>
                  </a:cubicBezTo>
                  <a:cubicBezTo>
                    <a:pt x="6255698" y="41910"/>
                    <a:pt x="6245781" y="41910"/>
                    <a:pt x="6230906" y="40640"/>
                  </a:cubicBezTo>
                  <a:cubicBezTo>
                    <a:pt x="6106947" y="36830"/>
                    <a:pt x="5978029" y="31750"/>
                    <a:pt x="5854070" y="30480"/>
                  </a:cubicBezTo>
                  <a:cubicBezTo>
                    <a:pt x="5551610" y="26670"/>
                    <a:pt x="5244191" y="25400"/>
                    <a:pt x="4941730" y="22860"/>
                  </a:cubicBezTo>
                  <a:cubicBezTo>
                    <a:pt x="4897105" y="22860"/>
                    <a:pt x="4847521" y="22860"/>
                    <a:pt x="4802896" y="22860"/>
                  </a:cubicBezTo>
                  <a:cubicBezTo>
                    <a:pt x="4728520" y="22860"/>
                    <a:pt x="4654145" y="22860"/>
                    <a:pt x="4584728" y="22860"/>
                  </a:cubicBezTo>
                  <a:cubicBezTo>
                    <a:pt x="4426060" y="22860"/>
                    <a:pt x="4267392" y="22860"/>
                    <a:pt x="4113682" y="24130"/>
                  </a:cubicBezTo>
                  <a:cubicBezTo>
                    <a:pt x="3979806" y="25400"/>
                    <a:pt x="1723748" y="29210"/>
                    <a:pt x="1589872" y="29210"/>
                  </a:cubicBezTo>
                  <a:cubicBezTo>
                    <a:pt x="1371704" y="29210"/>
                    <a:pt x="1153536" y="26670"/>
                    <a:pt x="935368" y="33020"/>
                  </a:cubicBezTo>
                  <a:cubicBezTo>
                    <a:pt x="821325" y="36830"/>
                    <a:pt x="712241" y="36830"/>
                    <a:pt x="603157" y="38100"/>
                  </a:cubicBezTo>
                  <a:cubicBezTo>
                    <a:pt x="414739" y="41910"/>
                    <a:pt x="226321" y="45720"/>
                    <a:pt x="49530" y="50800"/>
                  </a:cubicBezTo>
                  <a:cubicBezTo>
                    <a:pt x="36830" y="50800"/>
                    <a:pt x="34290" y="53340"/>
                    <a:pt x="33020" y="72975"/>
                  </a:cubicBezTo>
                  <a:cubicBezTo>
                    <a:pt x="31750" y="119575"/>
                    <a:pt x="31750" y="166175"/>
                    <a:pt x="30480" y="212775"/>
                  </a:cubicBezTo>
                  <a:cubicBezTo>
                    <a:pt x="29210" y="290442"/>
                    <a:pt x="26670" y="365520"/>
                    <a:pt x="25400" y="443186"/>
                  </a:cubicBezTo>
                  <a:cubicBezTo>
                    <a:pt x="20320" y="526031"/>
                    <a:pt x="26670" y="2550544"/>
                    <a:pt x="29210" y="2633388"/>
                  </a:cubicBezTo>
                  <a:cubicBezTo>
                    <a:pt x="29210" y="2721410"/>
                    <a:pt x="29210" y="2812022"/>
                    <a:pt x="30480" y="2900044"/>
                  </a:cubicBezTo>
                  <a:cubicBezTo>
                    <a:pt x="30480" y="2964766"/>
                    <a:pt x="33020" y="3029489"/>
                    <a:pt x="33020" y="3094211"/>
                  </a:cubicBezTo>
                  <a:cubicBezTo>
                    <a:pt x="33020" y="3164111"/>
                    <a:pt x="33020" y="3234011"/>
                    <a:pt x="31750" y="3301392"/>
                  </a:cubicBezTo>
                  <a:cubicBezTo>
                    <a:pt x="31750" y="3305202"/>
                    <a:pt x="31750" y="3307742"/>
                    <a:pt x="31750" y="3311552"/>
                  </a:cubicBezTo>
                  <a:cubicBezTo>
                    <a:pt x="31750" y="3321712"/>
                    <a:pt x="35560" y="3325522"/>
                    <a:pt x="44450" y="3325522"/>
                  </a:cubicBezTo>
                  <a:cubicBezTo>
                    <a:pt x="82528" y="3325522"/>
                    <a:pt x="151945" y="3326792"/>
                    <a:pt x="216404" y="3326792"/>
                  </a:cubicBezTo>
                  <a:cubicBezTo>
                    <a:pt x="310613" y="3326792"/>
                    <a:pt x="409781" y="3324252"/>
                    <a:pt x="503989" y="3326792"/>
                  </a:cubicBezTo>
                  <a:cubicBezTo>
                    <a:pt x="657699" y="3330602"/>
                    <a:pt x="811408" y="3333142"/>
                    <a:pt x="965118" y="3331872"/>
                  </a:cubicBezTo>
                  <a:cubicBezTo>
                    <a:pt x="1064285" y="3330602"/>
                    <a:pt x="1158494" y="3333142"/>
                    <a:pt x="1257662" y="3333142"/>
                  </a:cubicBezTo>
                  <a:cubicBezTo>
                    <a:pt x="1401454" y="3333142"/>
                    <a:pt x="1545247" y="3331872"/>
                    <a:pt x="1689040" y="3333142"/>
                  </a:cubicBezTo>
                  <a:cubicBezTo>
                    <a:pt x="1902250" y="3334412"/>
                    <a:pt x="4242600" y="3324252"/>
                    <a:pt x="4460768" y="3326792"/>
                  </a:cubicBezTo>
                  <a:cubicBezTo>
                    <a:pt x="4554978" y="3328062"/>
                    <a:pt x="4649186" y="3329332"/>
                    <a:pt x="4738437" y="3329332"/>
                  </a:cubicBezTo>
                  <a:cubicBezTo>
                    <a:pt x="4902063" y="3331872"/>
                    <a:pt x="5060731" y="3328062"/>
                    <a:pt x="5224357" y="3331872"/>
                  </a:cubicBezTo>
                  <a:cubicBezTo>
                    <a:pt x="5358233" y="3334412"/>
                    <a:pt x="5492109" y="3334412"/>
                    <a:pt x="5625985" y="3336952"/>
                  </a:cubicBezTo>
                  <a:cubicBezTo>
                    <a:pt x="5824320" y="3340762"/>
                    <a:pt x="6022655" y="3343302"/>
                    <a:pt x="6220989" y="3344572"/>
                  </a:cubicBezTo>
                  <a:cubicBezTo>
                    <a:pt x="6295365" y="3344572"/>
                    <a:pt x="6320853" y="3343302"/>
                    <a:pt x="6341173" y="334330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461961" y="6225682"/>
            <a:ext cx="519295" cy="597516"/>
          </a:xfrm>
          <a:custGeom>
            <a:avLst/>
            <a:gdLst/>
            <a:ahLst/>
            <a:cxnLst/>
            <a:rect l="l" t="t" r="r" b="b"/>
            <a:pathLst>
              <a:path w="519295" h="597516">
                <a:moveTo>
                  <a:pt x="0" y="0"/>
                </a:moveTo>
                <a:lnTo>
                  <a:pt x="519295" y="0"/>
                </a:lnTo>
                <a:lnTo>
                  <a:pt x="519295" y="597516"/>
                </a:lnTo>
                <a:lnTo>
                  <a:pt x="0" y="59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86400" y="7839267"/>
            <a:ext cx="6668057" cy="2447733"/>
          </a:xfrm>
          <a:custGeom>
            <a:avLst/>
            <a:gdLst/>
            <a:ahLst/>
            <a:cxnLst/>
            <a:rect l="l" t="t" r="r" b="b"/>
            <a:pathLst>
              <a:path w="6668057" h="2447733">
                <a:moveTo>
                  <a:pt x="0" y="0"/>
                </a:moveTo>
                <a:lnTo>
                  <a:pt x="6668057" y="0"/>
                </a:lnTo>
                <a:lnTo>
                  <a:pt x="6668057" y="2447733"/>
                </a:lnTo>
                <a:lnTo>
                  <a:pt x="0" y="244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60799">
            <a:off x="490372" y="2366963"/>
            <a:ext cx="2812356" cy="2154968"/>
          </a:xfrm>
          <a:custGeom>
            <a:avLst/>
            <a:gdLst/>
            <a:ahLst/>
            <a:cxnLst/>
            <a:rect l="l" t="t" r="r" b="b"/>
            <a:pathLst>
              <a:path w="2812356" h="2154968">
                <a:moveTo>
                  <a:pt x="0" y="0"/>
                </a:moveTo>
                <a:lnTo>
                  <a:pt x="2812355" y="0"/>
                </a:lnTo>
                <a:lnTo>
                  <a:pt x="2812355" y="2154967"/>
                </a:lnTo>
                <a:lnTo>
                  <a:pt x="0" y="215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675344" y="254546"/>
            <a:ext cx="1233016" cy="1548308"/>
          </a:xfrm>
          <a:custGeom>
            <a:avLst/>
            <a:gdLst/>
            <a:ahLst/>
            <a:cxnLst/>
            <a:rect l="l" t="t" r="r" b="b"/>
            <a:pathLst>
              <a:path w="1233016" h="1548308">
                <a:moveTo>
                  <a:pt x="0" y="0"/>
                </a:moveTo>
                <a:lnTo>
                  <a:pt x="1233017" y="0"/>
                </a:lnTo>
                <a:lnTo>
                  <a:pt x="1233017" y="1548308"/>
                </a:lnTo>
                <a:lnTo>
                  <a:pt x="0" y="1548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98113">
            <a:off x="14981256" y="1637414"/>
            <a:ext cx="1602386" cy="2330743"/>
          </a:xfrm>
          <a:custGeom>
            <a:avLst/>
            <a:gdLst/>
            <a:ahLst/>
            <a:cxnLst/>
            <a:rect l="l" t="t" r="r" b="b"/>
            <a:pathLst>
              <a:path w="1602386" h="2330743">
                <a:moveTo>
                  <a:pt x="0" y="0"/>
                </a:moveTo>
                <a:lnTo>
                  <a:pt x="1602386" y="0"/>
                </a:lnTo>
                <a:lnTo>
                  <a:pt x="1602386" y="2330743"/>
                </a:lnTo>
                <a:lnTo>
                  <a:pt x="0" y="23307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98113">
            <a:off x="15623985" y="2587218"/>
            <a:ext cx="1602386" cy="2330743"/>
          </a:xfrm>
          <a:custGeom>
            <a:avLst/>
            <a:gdLst/>
            <a:ahLst/>
            <a:cxnLst/>
            <a:rect l="l" t="t" r="r" b="b"/>
            <a:pathLst>
              <a:path w="1602386" h="2330743">
                <a:moveTo>
                  <a:pt x="0" y="0"/>
                </a:moveTo>
                <a:lnTo>
                  <a:pt x="1602386" y="0"/>
                </a:lnTo>
                <a:lnTo>
                  <a:pt x="1602386" y="2330742"/>
                </a:lnTo>
                <a:lnTo>
                  <a:pt x="0" y="2330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542700" y="0"/>
            <a:ext cx="4325677" cy="4114800"/>
          </a:xfrm>
          <a:custGeom>
            <a:avLst/>
            <a:gdLst/>
            <a:ahLst/>
            <a:cxnLst/>
            <a:rect l="l" t="t" r="r" b="b"/>
            <a:pathLst>
              <a:path w="4325677" h="4114800">
                <a:moveTo>
                  <a:pt x="0" y="0"/>
                </a:moveTo>
                <a:lnTo>
                  <a:pt x="4325676" y="0"/>
                </a:lnTo>
                <a:lnTo>
                  <a:pt x="4325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6576" y="7984608"/>
            <a:ext cx="1231053" cy="2690825"/>
          </a:xfrm>
          <a:custGeom>
            <a:avLst/>
            <a:gdLst/>
            <a:ahLst/>
            <a:cxnLst/>
            <a:rect l="l" t="t" r="r" b="b"/>
            <a:pathLst>
              <a:path w="1231053" h="2690825">
                <a:moveTo>
                  <a:pt x="0" y="0"/>
                </a:moveTo>
                <a:lnTo>
                  <a:pt x="1231053" y="0"/>
                </a:lnTo>
                <a:lnTo>
                  <a:pt x="1231053" y="2690826"/>
                </a:lnTo>
                <a:lnTo>
                  <a:pt x="0" y="26908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650101" y="2730569"/>
            <a:ext cx="11642425" cy="354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991E23"/>
                </a:solidFill>
                <a:latin typeface="Bebas Neue Bold"/>
              </a:rPr>
              <a:t>Netflix 2015:</a:t>
            </a:r>
            <a:r>
              <a:rPr lang="en-US" sz="8499">
                <a:solidFill>
                  <a:srgbClr val="000000"/>
                </a:solidFill>
                <a:latin typeface="Bebas Neue Bold"/>
              </a:rPr>
              <a:t> </a:t>
            </a:r>
          </a:p>
          <a:p>
            <a:pPr algn="ctr">
              <a:lnSpc>
                <a:spcPts val="4518"/>
              </a:lnSpc>
            </a:pPr>
            <a:endParaRPr lang="en-US" sz="8499">
              <a:solidFill>
                <a:srgbClr val="000000"/>
              </a:solidFill>
              <a:latin typeface="Bebas Neue Bold"/>
            </a:endParaRPr>
          </a:p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000000"/>
                </a:solidFill>
                <a:latin typeface="Bebas Neue Bold"/>
              </a:rPr>
              <a:t>Setting the Stage for Our Grandest Expansion Yet!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92573" y="4221146"/>
            <a:ext cx="4590196" cy="4356513"/>
          </a:xfrm>
          <a:custGeom>
            <a:avLst/>
            <a:gdLst/>
            <a:ahLst/>
            <a:cxnLst/>
            <a:rect l="l" t="t" r="r" b="b"/>
            <a:pathLst>
              <a:path w="4590196" h="4356513">
                <a:moveTo>
                  <a:pt x="0" y="0"/>
                </a:moveTo>
                <a:lnTo>
                  <a:pt x="4590196" y="0"/>
                </a:lnTo>
                <a:lnTo>
                  <a:pt x="4590196" y="4356514"/>
                </a:lnTo>
                <a:lnTo>
                  <a:pt x="0" y="435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82769" y="6399403"/>
            <a:ext cx="445700" cy="512835"/>
          </a:xfrm>
          <a:custGeom>
            <a:avLst/>
            <a:gdLst/>
            <a:ahLst/>
            <a:cxnLst/>
            <a:rect l="l" t="t" r="r" b="b"/>
            <a:pathLst>
              <a:path w="445700" h="512835">
                <a:moveTo>
                  <a:pt x="0" y="0"/>
                </a:moveTo>
                <a:lnTo>
                  <a:pt x="445700" y="0"/>
                </a:lnTo>
                <a:lnTo>
                  <a:pt x="445700" y="512835"/>
                </a:lnTo>
                <a:lnTo>
                  <a:pt x="0" y="51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34351" y="594685"/>
            <a:ext cx="604216" cy="695227"/>
          </a:xfrm>
          <a:custGeom>
            <a:avLst/>
            <a:gdLst/>
            <a:ahLst/>
            <a:cxnLst/>
            <a:rect l="l" t="t" r="r" b="b"/>
            <a:pathLst>
              <a:path w="604216" h="695227">
                <a:moveTo>
                  <a:pt x="0" y="0"/>
                </a:moveTo>
                <a:lnTo>
                  <a:pt x="604215" y="0"/>
                </a:lnTo>
                <a:lnTo>
                  <a:pt x="604215" y="695227"/>
                </a:lnTo>
                <a:lnTo>
                  <a:pt x="0" y="69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614298">
            <a:off x="2997970" y="3888030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7"/>
                </a:lnTo>
                <a:lnTo>
                  <a:pt x="0" y="747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18423">
            <a:off x="13200269" y="2326253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8"/>
                </a:lnTo>
                <a:lnTo>
                  <a:pt x="0" y="74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63831" y="2691570"/>
            <a:ext cx="8941040" cy="123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10020">
                <a:solidFill>
                  <a:srgbClr val="FFFFFF"/>
                </a:solidFill>
                <a:latin typeface="Bebas Neue Bold"/>
              </a:rPr>
              <a:t>Thank you 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79792" y="5277821"/>
            <a:ext cx="3415759" cy="160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5249">
                <a:solidFill>
                  <a:srgbClr val="991E23"/>
                </a:solidFill>
                <a:latin typeface="Bebas Neue Bold"/>
              </a:rPr>
              <a:t>Keep on Bingeing!!! </a:t>
            </a:r>
          </a:p>
        </p:txBody>
      </p:sp>
      <p:sp>
        <p:nvSpPr>
          <p:cNvPr id="9" name="Freeform 9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7156" y="5033932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77156" y="3048102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1631" y="7322824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74173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0"/>
                </a:moveTo>
                <a:lnTo>
                  <a:pt x="855197" y="0"/>
                </a:lnTo>
                <a:lnTo>
                  <a:pt x="855197" y="960193"/>
                </a:lnTo>
                <a:lnTo>
                  <a:pt x="0" y="96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V="1">
            <a:off x="1028700" y="829810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960193"/>
                </a:moveTo>
                <a:lnTo>
                  <a:pt x="855197" y="960193"/>
                </a:lnTo>
                <a:lnTo>
                  <a:pt x="855197" y="0"/>
                </a:lnTo>
                <a:lnTo>
                  <a:pt x="0" y="0"/>
                </a:lnTo>
                <a:lnTo>
                  <a:pt x="0" y="9601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6247746" y="574173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0"/>
                </a:moveTo>
                <a:lnTo>
                  <a:pt x="0" y="0"/>
                </a:lnTo>
                <a:lnTo>
                  <a:pt x="0" y="960193"/>
                </a:lnTo>
                <a:lnTo>
                  <a:pt x="855197" y="960193"/>
                </a:lnTo>
                <a:lnTo>
                  <a:pt x="8551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16247746" y="829810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960193"/>
                </a:moveTo>
                <a:lnTo>
                  <a:pt x="0" y="960193"/>
                </a:lnTo>
                <a:lnTo>
                  <a:pt x="0" y="0"/>
                </a:lnTo>
                <a:lnTo>
                  <a:pt x="855197" y="0"/>
                </a:lnTo>
                <a:lnTo>
                  <a:pt x="855197" y="9601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658339" y="7292013"/>
            <a:ext cx="8835013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>
                <a:solidFill>
                  <a:srgbClr val="FFFFFF"/>
                </a:solidFill>
                <a:latin typeface="Bebas Neue"/>
              </a:rPr>
              <a:t>Recommendation and Potential strategies for implementation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2748367" y="451702"/>
            <a:ext cx="3858044" cy="2165327"/>
          </a:xfrm>
          <a:custGeom>
            <a:avLst/>
            <a:gdLst/>
            <a:ahLst/>
            <a:cxnLst/>
            <a:rect l="l" t="t" r="r" b="b"/>
            <a:pathLst>
              <a:path w="3858044" h="2165327">
                <a:moveTo>
                  <a:pt x="0" y="0"/>
                </a:moveTo>
                <a:lnTo>
                  <a:pt x="3858043" y="0"/>
                </a:lnTo>
                <a:lnTo>
                  <a:pt x="3858043" y="2165327"/>
                </a:lnTo>
                <a:lnTo>
                  <a:pt x="0" y="2165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301142" y="3048102"/>
            <a:ext cx="998615" cy="998615"/>
          </a:xfrm>
          <a:custGeom>
            <a:avLst/>
            <a:gdLst/>
            <a:ahLst/>
            <a:cxnLst/>
            <a:rect l="l" t="t" r="r" b="b"/>
            <a:pathLst>
              <a:path w="998615" h="998615">
                <a:moveTo>
                  <a:pt x="0" y="0"/>
                </a:moveTo>
                <a:lnTo>
                  <a:pt x="998616" y="0"/>
                </a:lnTo>
                <a:lnTo>
                  <a:pt x="998616" y="998616"/>
                </a:lnTo>
                <a:lnTo>
                  <a:pt x="0" y="99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177156" y="7301538"/>
            <a:ext cx="1241238" cy="1151248"/>
          </a:xfrm>
          <a:custGeom>
            <a:avLst/>
            <a:gdLst/>
            <a:ahLst/>
            <a:cxnLst/>
            <a:rect l="l" t="t" r="r" b="b"/>
            <a:pathLst>
              <a:path w="1241238" h="1151248">
                <a:moveTo>
                  <a:pt x="0" y="0"/>
                </a:moveTo>
                <a:lnTo>
                  <a:pt x="1241238" y="0"/>
                </a:lnTo>
                <a:lnTo>
                  <a:pt x="1241238" y="1151248"/>
                </a:lnTo>
                <a:lnTo>
                  <a:pt x="0" y="115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495923" y="5311863"/>
            <a:ext cx="552815" cy="552815"/>
          </a:xfrm>
          <a:custGeom>
            <a:avLst/>
            <a:gdLst/>
            <a:ahLst/>
            <a:cxnLst/>
            <a:rect l="l" t="t" r="r" b="b"/>
            <a:pathLst>
              <a:path w="552815" h="552815">
                <a:moveTo>
                  <a:pt x="0" y="0"/>
                </a:moveTo>
                <a:lnTo>
                  <a:pt x="552816" y="0"/>
                </a:lnTo>
                <a:lnTo>
                  <a:pt x="552816" y="552815"/>
                </a:lnTo>
                <a:lnTo>
                  <a:pt x="0" y="552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875835" y="855140"/>
            <a:ext cx="8896638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8499">
                <a:solidFill>
                  <a:srgbClr val="FFFFFF"/>
                </a:solidFill>
                <a:latin typeface="Bebas Neue Bold"/>
              </a:rPr>
              <a:t>Today's 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77389" y="3307759"/>
            <a:ext cx="879691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>
                <a:solidFill>
                  <a:srgbClr val="FFFFFF"/>
                </a:solidFill>
                <a:latin typeface="Bebas Neue"/>
              </a:rPr>
              <a:t>Welcome and overview of the meeting's purpose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77389" y="5229576"/>
            <a:ext cx="64292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>
                <a:solidFill>
                  <a:srgbClr val="FFFFFF"/>
                </a:solidFill>
                <a:latin typeface="Bebas Neue"/>
              </a:rPr>
              <a:t>Deep dive analyses and Data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41995" y="3422059"/>
            <a:ext cx="640711" cy="35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000">
                <a:solidFill>
                  <a:srgbClr val="FFFFFF"/>
                </a:soli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3250" y="459673"/>
            <a:ext cx="2271103" cy="1999517"/>
          </a:xfrm>
          <a:custGeom>
            <a:avLst/>
            <a:gdLst/>
            <a:ahLst/>
            <a:cxnLst/>
            <a:rect l="l" t="t" r="r" b="b"/>
            <a:pathLst>
              <a:path w="2271103" h="1999517">
                <a:moveTo>
                  <a:pt x="0" y="0"/>
                </a:moveTo>
                <a:lnTo>
                  <a:pt x="2271103" y="0"/>
                </a:lnTo>
                <a:lnTo>
                  <a:pt x="2271103" y="1999516"/>
                </a:lnTo>
                <a:lnTo>
                  <a:pt x="0" y="199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13372">
            <a:off x="-161295" y="1195442"/>
            <a:ext cx="1315425" cy="1518528"/>
          </a:xfrm>
          <a:custGeom>
            <a:avLst/>
            <a:gdLst/>
            <a:ahLst/>
            <a:cxnLst/>
            <a:rect l="l" t="t" r="r" b="b"/>
            <a:pathLst>
              <a:path w="1315425" h="1518528">
                <a:moveTo>
                  <a:pt x="0" y="0"/>
                </a:moveTo>
                <a:lnTo>
                  <a:pt x="1315425" y="0"/>
                </a:lnTo>
                <a:lnTo>
                  <a:pt x="1315425" y="1518528"/>
                </a:lnTo>
                <a:lnTo>
                  <a:pt x="0" y="151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492486" y="5033099"/>
            <a:ext cx="2497780" cy="1006739"/>
          </a:xfrm>
          <a:custGeom>
            <a:avLst/>
            <a:gdLst/>
            <a:ahLst/>
            <a:cxnLst/>
            <a:rect l="l" t="t" r="r" b="b"/>
            <a:pathLst>
              <a:path w="2497780" h="1006739">
                <a:moveTo>
                  <a:pt x="0" y="0"/>
                </a:moveTo>
                <a:lnTo>
                  <a:pt x="2497780" y="0"/>
                </a:lnTo>
                <a:lnTo>
                  <a:pt x="2497780" y="1006739"/>
                </a:lnTo>
                <a:lnTo>
                  <a:pt x="0" y="100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24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V="1">
            <a:off x="16253252" y="5033099"/>
            <a:ext cx="2497780" cy="1006739"/>
          </a:xfrm>
          <a:custGeom>
            <a:avLst/>
            <a:gdLst/>
            <a:ahLst/>
            <a:cxnLst/>
            <a:rect l="l" t="t" r="r" b="b"/>
            <a:pathLst>
              <a:path w="2497780" h="1006739">
                <a:moveTo>
                  <a:pt x="0" y="1006739"/>
                </a:moveTo>
                <a:lnTo>
                  <a:pt x="2497780" y="1006739"/>
                </a:lnTo>
                <a:lnTo>
                  <a:pt x="2497780" y="0"/>
                </a:lnTo>
                <a:lnTo>
                  <a:pt x="0" y="0"/>
                </a:lnTo>
                <a:lnTo>
                  <a:pt x="0" y="100673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24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2537678" y="1069825"/>
            <a:ext cx="1479085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000000"/>
                </a:solidFill>
                <a:latin typeface="Bebas Neue Bold"/>
              </a:rPr>
              <a:t>THE PATH WE TOOK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29857" y="2803374"/>
            <a:ext cx="3892756" cy="2549342"/>
            <a:chOff x="0" y="0"/>
            <a:chExt cx="5190341" cy="3399123"/>
          </a:xfrm>
        </p:grpSpPr>
        <p:sp>
          <p:nvSpPr>
            <p:cNvPr id="9" name="Freeform 9"/>
            <p:cNvSpPr/>
            <p:nvPr/>
          </p:nvSpPr>
          <p:spPr>
            <a:xfrm>
              <a:off x="137591" y="0"/>
              <a:ext cx="5052750" cy="3399123"/>
            </a:xfrm>
            <a:custGeom>
              <a:avLst/>
              <a:gdLst/>
              <a:ahLst/>
              <a:cxnLst/>
              <a:rect l="l" t="t" r="r" b="b"/>
              <a:pathLst>
                <a:path w="5052750" h="3399123">
                  <a:moveTo>
                    <a:pt x="0" y="0"/>
                  </a:moveTo>
                  <a:lnTo>
                    <a:pt x="5052750" y="0"/>
                  </a:lnTo>
                  <a:lnTo>
                    <a:pt x="5052750" y="3399123"/>
                  </a:lnTo>
                  <a:lnTo>
                    <a:pt x="0" y="3399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48618" y="386864"/>
              <a:ext cx="621732" cy="683905"/>
            </a:xfrm>
            <a:custGeom>
              <a:avLst/>
              <a:gdLst/>
              <a:ahLst/>
              <a:cxnLst/>
              <a:rect l="l" t="t" r="r" b="b"/>
              <a:pathLst>
                <a:path w="621732" h="683905">
                  <a:moveTo>
                    <a:pt x="0" y="0"/>
                  </a:moveTo>
                  <a:lnTo>
                    <a:pt x="621732" y="0"/>
                  </a:lnTo>
                  <a:lnTo>
                    <a:pt x="621732" y="683905"/>
                  </a:lnTo>
                  <a:lnTo>
                    <a:pt x="0" y="683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27201"/>
              <a:ext cx="5052750" cy="158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PROJECT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 INCEPTION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397306" y="2803374"/>
            <a:ext cx="3789563" cy="2549342"/>
          </a:xfrm>
          <a:custGeom>
            <a:avLst/>
            <a:gdLst/>
            <a:ahLst/>
            <a:cxnLst/>
            <a:rect l="l" t="t" r="r" b="b"/>
            <a:pathLst>
              <a:path w="3789563" h="2549342">
                <a:moveTo>
                  <a:pt x="0" y="0"/>
                </a:moveTo>
                <a:lnTo>
                  <a:pt x="3789562" y="0"/>
                </a:lnTo>
                <a:lnTo>
                  <a:pt x="3789562" y="2549342"/>
                </a:lnTo>
                <a:lnTo>
                  <a:pt x="0" y="2549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05576" y="3093522"/>
            <a:ext cx="466299" cy="512929"/>
          </a:xfrm>
          <a:custGeom>
            <a:avLst/>
            <a:gdLst/>
            <a:ahLst/>
            <a:cxnLst/>
            <a:rect l="l" t="t" r="r" b="b"/>
            <a:pathLst>
              <a:path w="466299" h="512929">
                <a:moveTo>
                  <a:pt x="0" y="0"/>
                </a:moveTo>
                <a:lnTo>
                  <a:pt x="466299" y="0"/>
                </a:lnTo>
                <a:lnTo>
                  <a:pt x="466299" y="512929"/>
                </a:lnTo>
                <a:lnTo>
                  <a:pt x="0" y="512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294112" y="3571394"/>
            <a:ext cx="3789563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000000"/>
                </a:solidFill>
                <a:latin typeface="Bebas Neue"/>
              </a:rPr>
              <a:t>CUSTOMER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Bebas Neue"/>
              </a:rPr>
              <a:t>RETENTION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622276" y="3093522"/>
            <a:ext cx="466299" cy="512929"/>
          </a:xfrm>
          <a:custGeom>
            <a:avLst/>
            <a:gdLst/>
            <a:ahLst/>
            <a:cxnLst/>
            <a:rect l="l" t="t" r="r" b="b"/>
            <a:pathLst>
              <a:path w="466299" h="512929">
                <a:moveTo>
                  <a:pt x="0" y="0"/>
                </a:moveTo>
                <a:lnTo>
                  <a:pt x="466299" y="0"/>
                </a:lnTo>
                <a:lnTo>
                  <a:pt x="466299" y="512929"/>
                </a:lnTo>
                <a:lnTo>
                  <a:pt x="0" y="512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821615" y="2803374"/>
            <a:ext cx="3789563" cy="2549342"/>
          </a:xfrm>
          <a:custGeom>
            <a:avLst/>
            <a:gdLst/>
            <a:ahLst/>
            <a:cxnLst/>
            <a:rect l="l" t="t" r="r" b="b"/>
            <a:pathLst>
              <a:path w="3789563" h="2549342">
                <a:moveTo>
                  <a:pt x="0" y="0"/>
                </a:moveTo>
                <a:lnTo>
                  <a:pt x="3789563" y="0"/>
                </a:lnTo>
                <a:lnTo>
                  <a:pt x="3789563" y="2549342"/>
                </a:lnTo>
                <a:lnTo>
                  <a:pt x="0" y="2549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873687" y="3687503"/>
            <a:ext cx="378956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dirty="0">
                <a:solidFill>
                  <a:srgbClr val="000000"/>
                </a:solidFill>
                <a:latin typeface="Bebas Neue"/>
              </a:rPr>
              <a:t> GENDER 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Bebas Neue"/>
              </a:rPr>
              <a:t>ANALYSIS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829857" y="2803374"/>
            <a:ext cx="3892756" cy="2549342"/>
            <a:chOff x="0" y="0"/>
            <a:chExt cx="5190341" cy="3399123"/>
          </a:xfrm>
        </p:grpSpPr>
        <p:sp>
          <p:nvSpPr>
            <p:cNvPr id="19" name="Freeform 19"/>
            <p:cNvSpPr/>
            <p:nvPr/>
          </p:nvSpPr>
          <p:spPr>
            <a:xfrm>
              <a:off x="137591" y="0"/>
              <a:ext cx="5052750" cy="3399123"/>
            </a:xfrm>
            <a:custGeom>
              <a:avLst/>
              <a:gdLst/>
              <a:ahLst/>
              <a:cxnLst/>
              <a:rect l="l" t="t" r="r" b="b"/>
              <a:pathLst>
                <a:path w="5052750" h="3399123">
                  <a:moveTo>
                    <a:pt x="0" y="0"/>
                  </a:moveTo>
                  <a:lnTo>
                    <a:pt x="5052750" y="0"/>
                  </a:lnTo>
                  <a:lnTo>
                    <a:pt x="5052750" y="3399123"/>
                  </a:lnTo>
                  <a:lnTo>
                    <a:pt x="0" y="3399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48618" y="386864"/>
              <a:ext cx="621732" cy="683905"/>
            </a:xfrm>
            <a:custGeom>
              <a:avLst/>
              <a:gdLst/>
              <a:ahLst/>
              <a:cxnLst/>
              <a:rect l="l" t="t" r="r" b="b"/>
              <a:pathLst>
                <a:path w="621732" h="683905">
                  <a:moveTo>
                    <a:pt x="0" y="0"/>
                  </a:moveTo>
                  <a:lnTo>
                    <a:pt x="621732" y="0"/>
                  </a:lnTo>
                  <a:lnTo>
                    <a:pt x="621732" y="683905"/>
                  </a:lnTo>
                  <a:lnTo>
                    <a:pt x="0" y="683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27201"/>
              <a:ext cx="5052750" cy="158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PROJECT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 INCEPTION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29857" y="6227699"/>
            <a:ext cx="3892756" cy="2549342"/>
            <a:chOff x="0" y="0"/>
            <a:chExt cx="5190341" cy="3399123"/>
          </a:xfrm>
        </p:grpSpPr>
        <p:sp>
          <p:nvSpPr>
            <p:cNvPr id="23" name="Freeform 23"/>
            <p:cNvSpPr/>
            <p:nvPr/>
          </p:nvSpPr>
          <p:spPr>
            <a:xfrm>
              <a:off x="137591" y="0"/>
              <a:ext cx="5052750" cy="3399123"/>
            </a:xfrm>
            <a:custGeom>
              <a:avLst/>
              <a:gdLst/>
              <a:ahLst/>
              <a:cxnLst/>
              <a:rect l="l" t="t" r="r" b="b"/>
              <a:pathLst>
                <a:path w="5052750" h="3399123">
                  <a:moveTo>
                    <a:pt x="0" y="0"/>
                  </a:moveTo>
                  <a:lnTo>
                    <a:pt x="5052750" y="0"/>
                  </a:lnTo>
                  <a:lnTo>
                    <a:pt x="5052750" y="3399123"/>
                  </a:lnTo>
                  <a:lnTo>
                    <a:pt x="0" y="3399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948618" y="386864"/>
              <a:ext cx="621732" cy="683905"/>
            </a:xfrm>
            <a:custGeom>
              <a:avLst/>
              <a:gdLst/>
              <a:ahLst/>
              <a:cxnLst/>
              <a:rect l="l" t="t" r="r" b="b"/>
              <a:pathLst>
                <a:path w="621732" h="683905">
                  <a:moveTo>
                    <a:pt x="0" y="0"/>
                  </a:moveTo>
                  <a:lnTo>
                    <a:pt x="621732" y="0"/>
                  </a:lnTo>
                  <a:lnTo>
                    <a:pt x="621732" y="683905"/>
                  </a:lnTo>
                  <a:lnTo>
                    <a:pt x="0" y="683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7201"/>
              <a:ext cx="5052750" cy="158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   CUSTOMER CALL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900">
                  <a:solidFill>
                    <a:srgbClr val="000000"/>
                  </a:solidFill>
                  <a:latin typeface="Bebas Neue"/>
                </a:rPr>
                <a:t>SUPPORT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500498" y="6227699"/>
            <a:ext cx="3789564" cy="2549342"/>
            <a:chOff x="137589" y="0"/>
            <a:chExt cx="5052752" cy="3399123"/>
          </a:xfrm>
        </p:grpSpPr>
        <p:sp>
          <p:nvSpPr>
            <p:cNvPr id="27" name="Freeform 27"/>
            <p:cNvSpPr/>
            <p:nvPr/>
          </p:nvSpPr>
          <p:spPr>
            <a:xfrm>
              <a:off x="137591" y="0"/>
              <a:ext cx="5052750" cy="3399123"/>
            </a:xfrm>
            <a:custGeom>
              <a:avLst/>
              <a:gdLst/>
              <a:ahLst/>
              <a:cxnLst/>
              <a:rect l="l" t="t" r="r" b="b"/>
              <a:pathLst>
                <a:path w="5052750" h="3399123">
                  <a:moveTo>
                    <a:pt x="0" y="0"/>
                  </a:moveTo>
                  <a:lnTo>
                    <a:pt x="5052750" y="0"/>
                  </a:lnTo>
                  <a:lnTo>
                    <a:pt x="5052750" y="3399123"/>
                  </a:lnTo>
                  <a:lnTo>
                    <a:pt x="0" y="3399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948618" y="386864"/>
              <a:ext cx="621732" cy="683905"/>
            </a:xfrm>
            <a:custGeom>
              <a:avLst/>
              <a:gdLst/>
              <a:ahLst/>
              <a:cxnLst/>
              <a:rect l="l" t="t" r="r" b="b"/>
              <a:pathLst>
                <a:path w="621732" h="683905">
                  <a:moveTo>
                    <a:pt x="0" y="0"/>
                  </a:moveTo>
                  <a:lnTo>
                    <a:pt x="621732" y="0"/>
                  </a:lnTo>
                  <a:lnTo>
                    <a:pt x="621732" y="683905"/>
                  </a:lnTo>
                  <a:lnTo>
                    <a:pt x="0" y="683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7589" y="1074969"/>
              <a:ext cx="5052750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900" dirty="0">
                  <a:solidFill>
                    <a:srgbClr val="000000"/>
                  </a:solidFill>
                  <a:latin typeface="Bebas Neue"/>
                </a:rPr>
                <a:t>AGE &amp; EMAIL</a:t>
              </a:r>
            </a:p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000000"/>
                  </a:solidFill>
                  <a:latin typeface="Bebas Neue"/>
                </a:rPr>
                <a:t>SUBSCRIPTIONS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924809" y="6200441"/>
            <a:ext cx="3789563" cy="2549342"/>
          </a:xfrm>
          <a:custGeom>
            <a:avLst/>
            <a:gdLst/>
            <a:ahLst/>
            <a:cxnLst/>
            <a:rect l="l" t="t" r="r" b="b"/>
            <a:pathLst>
              <a:path w="3789563" h="2549342">
                <a:moveTo>
                  <a:pt x="0" y="0"/>
                </a:moveTo>
                <a:lnTo>
                  <a:pt x="3789562" y="0"/>
                </a:lnTo>
                <a:lnTo>
                  <a:pt x="3789562" y="2549342"/>
                </a:lnTo>
                <a:lnTo>
                  <a:pt x="0" y="2549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1533079" y="6490589"/>
            <a:ext cx="466299" cy="512929"/>
          </a:xfrm>
          <a:custGeom>
            <a:avLst/>
            <a:gdLst/>
            <a:ahLst/>
            <a:cxnLst/>
            <a:rect l="l" t="t" r="r" b="b"/>
            <a:pathLst>
              <a:path w="466299" h="512929">
                <a:moveTo>
                  <a:pt x="0" y="0"/>
                </a:moveTo>
                <a:lnTo>
                  <a:pt x="466299" y="0"/>
                </a:lnTo>
                <a:lnTo>
                  <a:pt x="466299" y="512929"/>
                </a:lnTo>
                <a:lnTo>
                  <a:pt x="0" y="512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821615" y="7197570"/>
            <a:ext cx="3789563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Bebas Neue"/>
              </a:rPr>
              <a:t>   suggestions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101" y="808668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0"/>
                </a:moveTo>
                <a:lnTo>
                  <a:pt x="855196" y="0"/>
                </a:lnTo>
                <a:lnTo>
                  <a:pt x="855196" y="960192"/>
                </a:lnTo>
                <a:lnTo>
                  <a:pt x="0" y="96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220895" y="823767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960192"/>
                </a:moveTo>
                <a:lnTo>
                  <a:pt x="855197" y="960192"/>
                </a:lnTo>
                <a:lnTo>
                  <a:pt x="855197" y="0"/>
                </a:lnTo>
                <a:lnTo>
                  <a:pt x="0" y="0"/>
                </a:lnTo>
                <a:lnTo>
                  <a:pt x="0" y="9601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5976505" y="808668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0"/>
                </a:moveTo>
                <a:lnTo>
                  <a:pt x="0" y="0"/>
                </a:lnTo>
                <a:lnTo>
                  <a:pt x="0" y="960192"/>
                </a:lnTo>
                <a:lnTo>
                  <a:pt x="855197" y="960192"/>
                </a:lnTo>
                <a:lnTo>
                  <a:pt x="8551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5976505" y="823767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960192"/>
                </a:moveTo>
                <a:lnTo>
                  <a:pt x="0" y="960192"/>
                </a:lnTo>
                <a:lnTo>
                  <a:pt x="0" y="0"/>
                </a:lnTo>
                <a:lnTo>
                  <a:pt x="855197" y="0"/>
                </a:lnTo>
                <a:lnTo>
                  <a:pt x="855197" y="96019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88413" y="6324109"/>
            <a:ext cx="13967618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endParaRPr dirty="0"/>
          </a:p>
          <a:p>
            <a:pPr algn="just">
              <a:lnSpc>
                <a:spcPts val="5400"/>
              </a:lnSpc>
            </a:pPr>
            <a:endParaRPr dirty="0"/>
          </a:p>
          <a:p>
            <a:pPr algn="just">
              <a:lnSpc>
                <a:spcPts val="5400"/>
              </a:lnSpc>
            </a:pPr>
            <a:r>
              <a:rPr lang="en-US" sz="6000" dirty="0">
                <a:solidFill>
                  <a:srgbClr val="FFFFFF"/>
                </a:solidFill>
                <a:latin typeface="Bebas Neue"/>
              </a:rPr>
              <a:t>Our customer loyalty is unparalleled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6218" y="1104883"/>
            <a:ext cx="12724835" cy="7207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63"/>
              </a:lnSpc>
              <a:spcBef>
                <a:spcPct val="0"/>
              </a:spcBef>
            </a:pPr>
            <a:r>
              <a:rPr lang="en-US" sz="46803" dirty="0">
                <a:solidFill>
                  <a:srgbClr val="FFFFFF"/>
                </a:solidFill>
                <a:latin typeface="Bebas Neue"/>
              </a:rPr>
              <a:t>86.7%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8413" y="6427057"/>
            <a:ext cx="32172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Bebas Neue"/>
              </a:rPr>
              <a:t>and soaring!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5166" y="997779"/>
            <a:ext cx="13111143" cy="8061829"/>
          </a:xfrm>
          <a:custGeom>
            <a:avLst/>
            <a:gdLst/>
            <a:ahLst/>
            <a:cxnLst/>
            <a:rect l="l" t="t" r="r" b="b"/>
            <a:pathLst>
              <a:path w="13111143" h="8061829">
                <a:moveTo>
                  <a:pt x="0" y="0"/>
                </a:moveTo>
                <a:lnTo>
                  <a:pt x="13111143" y="0"/>
                </a:lnTo>
                <a:lnTo>
                  <a:pt x="13111143" y="8061829"/>
                </a:lnTo>
                <a:lnTo>
                  <a:pt x="0" y="8061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80971" y="8724900"/>
            <a:ext cx="1546795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bas Neue"/>
              </a:rPr>
              <a:t>Gender representation is </a:t>
            </a:r>
            <a:r>
              <a:rPr lang="en-US" sz="5000">
                <a:solidFill>
                  <a:srgbClr val="FF5757"/>
                </a:solidFill>
                <a:latin typeface="Bebas Neue Bold"/>
              </a:rPr>
              <a:t>well-balanced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226254"/>
            <a:ext cx="56769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ebas Neue"/>
              </a:rPr>
              <a:t>gender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281403"/>
            <a:ext cx="13586039" cy="6962195"/>
          </a:xfrm>
          <a:custGeom>
            <a:avLst/>
            <a:gdLst/>
            <a:ahLst/>
            <a:cxnLst/>
            <a:rect l="l" t="t" r="r" b="b"/>
            <a:pathLst>
              <a:path w="13586039" h="6962195">
                <a:moveTo>
                  <a:pt x="0" y="0"/>
                </a:moveTo>
                <a:lnTo>
                  <a:pt x="13586039" y="0"/>
                </a:lnTo>
                <a:lnTo>
                  <a:pt x="13586039" y="6962194"/>
                </a:lnTo>
                <a:lnTo>
                  <a:pt x="0" y="696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72356" y="8486775"/>
            <a:ext cx="1546795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ebas Neue"/>
              </a:rPr>
              <a:t>Customers with </a:t>
            </a:r>
            <a:r>
              <a:rPr lang="en-US" sz="5000" dirty="0">
                <a:solidFill>
                  <a:srgbClr val="991E23"/>
                </a:solidFill>
                <a:latin typeface="Bebas Neue Bold"/>
              </a:rPr>
              <a:t>two or more</a:t>
            </a:r>
            <a:r>
              <a:rPr lang="en-US" sz="5000" dirty="0">
                <a:solidFill>
                  <a:srgbClr val="000000"/>
                </a:solidFill>
                <a:latin typeface="Bebas Neue"/>
              </a:rPr>
              <a:t> calls tend to churn more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7175"/>
            <a:ext cx="636270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ebas Neue"/>
              </a:rPr>
              <a:t>call support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5825" y="1028700"/>
            <a:ext cx="13589815" cy="7411446"/>
          </a:xfrm>
          <a:custGeom>
            <a:avLst/>
            <a:gdLst/>
            <a:ahLst/>
            <a:cxnLst/>
            <a:rect l="l" t="t" r="r" b="b"/>
            <a:pathLst>
              <a:path w="13589815" h="7411446">
                <a:moveTo>
                  <a:pt x="0" y="0"/>
                </a:moveTo>
                <a:lnTo>
                  <a:pt x="13589815" y="0"/>
                </a:lnTo>
                <a:lnTo>
                  <a:pt x="13589815" y="7411446"/>
                </a:lnTo>
                <a:lnTo>
                  <a:pt x="0" y="741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342" y="8430621"/>
            <a:ext cx="154679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991E23"/>
                </a:solidFill>
                <a:latin typeface="Bebas Neue Bold"/>
              </a:rPr>
              <a:t>Millennials</a:t>
            </a:r>
            <a:r>
              <a:rPr lang="en-US" sz="5000" dirty="0">
                <a:solidFill>
                  <a:srgbClr val="000000"/>
                </a:solidFill>
                <a:latin typeface="Bebas Neue"/>
              </a:rPr>
              <a:t> (29-42 age bracket) form a substantial portion of our customer base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7175"/>
            <a:ext cx="269185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ebas Neue"/>
              </a:rPr>
              <a:t>age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3827" y="908145"/>
            <a:ext cx="8040227" cy="7154899"/>
          </a:xfrm>
          <a:custGeom>
            <a:avLst/>
            <a:gdLst/>
            <a:ahLst/>
            <a:cxnLst/>
            <a:rect l="l" t="t" r="r" b="b"/>
            <a:pathLst>
              <a:path w="8040227" h="7154899">
                <a:moveTo>
                  <a:pt x="0" y="0"/>
                </a:moveTo>
                <a:lnTo>
                  <a:pt x="8040227" y="0"/>
                </a:lnTo>
                <a:lnTo>
                  <a:pt x="8040227" y="7154899"/>
                </a:lnTo>
                <a:lnTo>
                  <a:pt x="0" y="715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46251" y="1542238"/>
            <a:ext cx="3275003" cy="2943357"/>
          </a:xfrm>
          <a:custGeom>
            <a:avLst/>
            <a:gdLst/>
            <a:ahLst/>
            <a:cxnLst/>
            <a:rect l="l" t="t" r="r" b="b"/>
            <a:pathLst>
              <a:path w="3275003" h="2943357">
                <a:moveTo>
                  <a:pt x="0" y="0"/>
                </a:moveTo>
                <a:lnTo>
                  <a:pt x="3275002" y="0"/>
                </a:lnTo>
                <a:lnTo>
                  <a:pt x="3275002" y="2943357"/>
                </a:lnTo>
                <a:lnTo>
                  <a:pt x="0" y="2943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167133"/>
            <a:ext cx="1546795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Bebas Neue"/>
              </a:rPr>
              <a:t>A staggering number of customers are missing out on our email subscriptions!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2766" y="257175"/>
            <a:ext cx="540283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ebas Neue"/>
              </a:rPr>
              <a:t>email subscriptions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6039" y="3818164"/>
            <a:ext cx="2628366" cy="132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  <a:spcBef>
                <a:spcPct val="0"/>
              </a:spcBef>
            </a:pPr>
            <a:r>
              <a:rPr lang="en-US" sz="8633">
                <a:solidFill>
                  <a:srgbClr val="000000"/>
                </a:solidFill>
                <a:latin typeface="Bebas Neue Bold"/>
              </a:rPr>
              <a:t>71.45%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2581" y="4034823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77156" y="2617029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31631" y="5605171"/>
            <a:ext cx="1170388" cy="1108677"/>
          </a:xfrm>
          <a:custGeom>
            <a:avLst/>
            <a:gdLst/>
            <a:ahLst/>
            <a:cxnLst/>
            <a:rect l="l" t="t" r="r" b="b"/>
            <a:pathLst>
              <a:path w="1170388" h="1108677">
                <a:moveTo>
                  <a:pt x="0" y="0"/>
                </a:moveTo>
                <a:lnTo>
                  <a:pt x="1170388" y="0"/>
                </a:lnTo>
                <a:lnTo>
                  <a:pt x="1170388" y="1108677"/>
                </a:lnTo>
                <a:lnTo>
                  <a:pt x="0" y="110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74173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0"/>
                </a:moveTo>
                <a:lnTo>
                  <a:pt x="855197" y="0"/>
                </a:lnTo>
                <a:lnTo>
                  <a:pt x="855197" y="960193"/>
                </a:lnTo>
                <a:lnTo>
                  <a:pt x="0" y="96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V="1">
            <a:off x="1028700" y="829810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0" y="960193"/>
                </a:moveTo>
                <a:lnTo>
                  <a:pt x="855197" y="960193"/>
                </a:lnTo>
                <a:lnTo>
                  <a:pt x="855197" y="0"/>
                </a:lnTo>
                <a:lnTo>
                  <a:pt x="0" y="0"/>
                </a:lnTo>
                <a:lnTo>
                  <a:pt x="0" y="9601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6247746" y="574173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0"/>
                </a:moveTo>
                <a:lnTo>
                  <a:pt x="0" y="0"/>
                </a:lnTo>
                <a:lnTo>
                  <a:pt x="0" y="960193"/>
                </a:lnTo>
                <a:lnTo>
                  <a:pt x="855197" y="960193"/>
                </a:lnTo>
                <a:lnTo>
                  <a:pt x="8551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16247746" y="8298107"/>
            <a:ext cx="855197" cy="960193"/>
          </a:xfrm>
          <a:custGeom>
            <a:avLst/>
            <a:gdLst/>
            <a:ahLst/>
            <a:cxnLst/>
            <a:rect l="l" t="t" r="r" b="b"/>
            <a:pathLst>
              <a:path w="855197" h="960193">
                <a:moveTo>
                  <a:pt x="855197" y="960193"/>
                </a:moveTo>
                <a:lnTo>
                  <a:pt x="0" y="960193"/>
                </a:lnTo>
                <a:lnTo>
                  <a:pt x="0" y="0"/>
                </a:lnTo>
                <a:lnTo>
                  <a:pt x="855197" y="0"/>
                </a:lnTo>
                <a:lnTo>
                  <a:pt x="855197" y="9601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38382" b="-199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748367" y="451702"/>
            <a:ext cx="3858044" cy="2165327"/>
          </a:xfrm>
          <a:custGeom>
            <a:avLst/>
            <a:gdLst/>
            <a:ahLst/>
            <a:cxnLst/>
            <a:rect l="l" t="t" r="r" b="b"/>
            <a:pathLst>
              <a:path w="3858044" h="2165327">
                <a:moveTo>
                  <a:pt x="0" y="0"/>
                </a:moveTo>
                <a:lnTo>
                  <a:pt x="3858043" y="0"/>
                </a:lnTo>
                <a:lnTo>
                  <a:pt x="3858043" y="2165327"/>
                </a:lnTo>
                <a:lnTo>
                  <a:pt x="0" y="2165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301142" y="2617029"/>
            <a:ext cx="998615" cy="998615"/>
          </a:xfrm>
          <a:custGeom>
            <a:avLst/>
            <a:gdLst/>
            <a:ahLst/>
            <a:cxnLst/>
            <a:rect l="l" t="t" r="r" b="b"/>
            <a:pathLst>
              <a:path w="998615" h="998615">
                <a:moveTo>
                  <a:pt x="0" y="0"/>
                </a:moveTo>
                <a:lnTo>
                  <a:pt x="998616" y="0"/>
                </a:lnTo>
                <a:lnTo>
                  <a:pt x="998616" y="998616"/>
                </a:lnTo>
                <a:lnTo>
                  <a:pt x="0" y="998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212581" y="5562600"/>
            <a:ext cx="1241238" cy="1151248"/>
          </a:xfrm>
          <a:custGeom>
            <a:avLst/>
            <a:gdLst/>
            <a:ahLst/>
            <a:cxnLst/>
            <a:rect l="l" t="t" r="r" b="b"/>
            <a:pathLst>
              <a:path w="1241238" h="1151248">
                <a:moveTo>
                  <a:pt x="0" y="0"/>
                </a:moveTo>
                <a:lnTo>
                  <a:pt x="1241237" y="0"/>
                </a:lnTo>
                <a:lnTo>
                  <a:pt x="1241237" y="1151248"/>
                </a:lnTo>
                <a:lnTo>
                  <a:pt x="0" y="115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531348" y="4312754"/>
            <a:ext cx="552815" cy="552815"/>
          </a:xfrm>
          <a:custGeom>
            <a:avLst/>
            <a:gdLst/>
            <a:ahLst/>
            <a:cxnLst/>
            <a:rect l="l" t="t" r="r" b="b"/>
            <a:pathLst>
              <a:path w="552815" h="552815">
                <a:moveTo>
                  <a:pt x="0" y="0"/>
                </a:moveTo>
                <a:lnTo>
                  <a:pt x="552815" y="0"/>
                </a:lnTo>
                <a:lnTo>
                  <a:pt x="552815" y="552815"/>
                </a:lnTo>
                <a:lnTo>
                  <a:pt x="0" y="552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675344" y="7666516"/>
            <a:ext cx="1249098" cy="2620484"/>
          </a:xfrm>
          <a:custGeom>
            <a:avLst/>
            <a:gdLst/>
            <a:ahLst/>
            <a:cxnLst/>
            <a:rect l="l" t="t" r="r" b="b"/>
            <a:pathLst>
              <a:path w="1249098" h="2620484">
                <a:moveTo>
                  <a:pt x="0" y="0"/>
                </a:moveTo>
                <a:lnTo>
                  <a:pt x="1249098" y="0"/>
                </a:lnTo>
                <a:lnTo>
                  <a:pt x="1249098" y="2620484"/>
                </a:lnTo>
                <a:lnTo>
                  <a:pt x="0" y="2620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247883" y="7018648"/>
            <a:ext cx="1170634" cy="1095109"/>
          </a:xfrm>
          <a:custGeom>
            <a:avLst/>
            <a:gdLst/>
            <a:ahLst/>
            <a:cxnLst/>
            <a:rect l="l" t="t" r="r" b="b"/>
            <a:pathLst>
              <a:path w="1170634" h="1095109">
                <a:moveTo>
                  <a:pt x="0" y="0"/>
                </a:moveTo>
                <a:lnTo>
                  <a:pt x="1170634" y="0"/>
                </a:lnTo>
                <a:lnTo>
                  <a:pt x="1170634" y="1095109"/>
                </a:lnTo>
                <a:lnTo>
                  <a:pt x="0" y="10951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58339" y="5605171"/>
            <a:ext cx="915738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0"/>
              </a:lnSpc>
            </a:pPr>
            <a:r>
              <a:rPr lang="en-US" sz="4050" dirty="0">
                <a:solidFill>
                  <a:srgbClr val="FFFFFF"/>
                </a:solidFill>
                <a:latin typeface="Bebas Neue"/>
              </a:rPr>
              <a:t>Amplify engagement by featuring upcoming trailers, top-rated content, and news on our main 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86088" y="689827"/>
            <a:ext cx="8896638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8499">
                <a:solidFill>
                  <a:srgbClr val="FFFFFF"/>
                </a:solidFill>
                <a:latin typeface="Bebas Neue Bold"/>
              </a:rPr>
              <a:t>recommendations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58339" y="2852280"/>
            <a:ext cx="8796913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Bebas Neue"/>
              </a:rPr>
              <a:t>Tailor content to cater to millennials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58339" y="4025298"/>
            <a:ext cx="859280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Bebas Neue"/>
              </a:rPr>
              <a:t>Expand call centers with a focus on quality; conduct a survey for specific criteria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8339" y="7107482"/>
            <a:ext cx="995213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  <a:spcBef>
                <a:spcPct val="0"/>
              </a:spcBef>
            </a:pPr>
            <a:r>
              <a:rPr lang="en-US" sz="3900" dirty="0">
                <a:solidFill>
                  <a:srgbClr val="FFFFFF"/>
                </a:solidFill>
                <a:latin typeface="Bebas Neue"/>
              </a:rPr>
              <a:t>Promote multi-screen options in Asian and African countries to retain family-based subscribers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6260A-C262-8461-74D0-FB1B3E93307B}"/>
              </a:ext>
            </a:extLst>
          </p:cNvPr>
          <p:cNvSpPr txBox="1"/>
          <p:nvPr/>
        </p:nvSpPr>
        <p:spPr>
          <a:xfrm>
            <a:off x="13106400" y="7956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178</Words>
  <Application>Microsoft Macintosh PowerPoint</Application>
  <PresentationFormat>Custom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Bebas Neue Bold</vt:lpstr>
      <vt:lpstr>Bebas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Customer Churn</dc:title>
  <cp:lastModifiedBy>Lavanya Govindarajan</cp:lastModifiedBy>
  <cp:revision>14</cp:revision>
  <dcterms:created xsi:type="dcterms:W3CDTF">2006-08-16T00:00:00Z</dcterms:created>
  <dcterms:modified xsi:type="dcterms:W3CDTF">2023-10-12T03:03:26Z</dcterms:modified>
  <dc:identifier>DAFwaS0Urdw</dc:identifier>
</cp:coreProperties>
</file>